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24"/>
  </p:notesMasterIdLst>
  <p:sldIdLst>
    <p:sldId id="256" r:id="rId5"/>
    <p:sldId id="258" r:id="rId6"/>
    <p:sldId id="275" r:id="rId7"/>
    <p:sldId id="265" r:id="rId8"/>
    <p:sldId id="266" r:id="rId9"/>
    <p:sldId id="260" r:id="rId10"/>
    <p:sldId id="259" r:id="rId11"/>
    <p:sldId id="261" r:id="rId12"/>
    <p:sldId id="262" r:id="rId13"/>
    <p:sldId id="276" r:id="rId14"/>
    <p:sldId id="267" r:id="rId15"/>
    <p:sldId id="263" r:id="rId16"/>
    <p:sldId id="270" r:id="rId17"/>
    <p:sldId id="268" r:id="rId18"/>
    <p:sldId id="269" r:id="rId19"/>
    <p:sldId id="271" r:id="rId20"/>
    <p:sldId id="272" r:id="rId21"/>
    <p:sldId id="274" r:id="rId22"/>
    <p:sldId id="264" r:id="rId2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5" roundtripDataSignature="AMtx7mjkZMw7jHeSStkyJoGr/E5GdTmqm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ACCAA1B-33E6-EA68-F4DF-C60C505CC917}" name="Ana Šarenac" initials="AŠ" userId="S::ana.sarenac@ite.gov.rs::a062a7c6-f717-4e04-b7e3-d4f547e4d4ad" providerId="AD"/>
  <p188:author id="{4B5A7A80-701D-9ADF-F0ED-BBED8E1B9B16}" name="Tijana Kolundzija" initials="TK" userId="S::tijana.kolundzija@undp.org::adbd648d-0ac3-4189-9142-f6364965f10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4413"/>
    <a:srgbClr val="4499DF"/>
    <a:srgbClr val="FFC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076" autoAdjust="0"/>
  </p:normalViewPr>
  <p:slideViewPr>
    <p:cSldViewPr snapToGrid="0">
      <p:cViewPr varScale="1">
        <p:scale>
          <a:sx n="92" d="100"/>
          <a:sy n="92" d="100"/>
        </p:scale>
        <p:origin x="119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customschemas.google.com/relationships/presentationmetadata" Target="meta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jana Kolundzija" userId="adbd648d-0ac3-4189-9142-f6364965f10e" providerId="ADAL" clId="{FC09A7A6-2646-4ACB-BB90-10409E6B503A}"/>
    <pc:docChg chg="modSld">
      <pc:chgData name="Tijana Kolundzija" userId="adbd648d-0ac3-4189-9142-f6364965f10e" providerId="ADAL" clId="{FC09A7A6-2646-4ACB-BB90-10409E6B503A}" dt="2023-06-05T10:57:46.100" v="13" actId="5793"/>
      <pc:docMkLst>
        <pc:docMk/>
      </pc:docMkLst>
      <pc:sldChg chg="modNotesTx">
        <pc:chgData name="Tijana Kolundzija" userId="adbd648d-0ac3-4189-9142-f6364965f10e" providerId="ADAL" clId="{FC09A7A6-2646-4ACB-BB90-10409E6B503A}" dt="2023-06-05T10:57:28.593" v="9" actId="5793"/>
        <pc:sldMkLst>
          <pc:docMk/>
          <pc:sldMk cId="0" sldId="259"/>
        </pc:sldMkLst>
      </pc:sldChg>
      <pc:sldChg chg="modNotesTx">
        <pc:chgData name="Tijana Kolundzija" userId="adbd648d-0ac3-4189-9142-f6364965f10e" providerId="ADAL" clId="{FC09A7A6-2646-4ACB-BB90-10409E6B503A}" dt="2023-06-05T10:57:23.130" v="7" actId="5793"/>
        <pc:sldMkLst>
          <pc:docMk/>
          <pc:sldMk cId="0" sldId="260"/>
        </pc:sldMkLst>
      </pc:sldChg>
      <pc:sldChg chg="modNotesTx">
        <pc:chgData name="Tijana Kolundzija" userId="adbd648d-0ac3-4189-9142-f6364965f10e" providerId="ADAL" clId="{FC09A7A6-2646-4ACB-BB90-10409E6B503A}" dt="2023-06-05T10:57:33.521" v="11" actId="5793"/>
        <pc:sldMkLst>
          <pc:docMk/>
          <pc:sldMk cId="0" sldId="261"/>
        </pc:sldMkLst>
      </pc:sldChg>
      <pc:sldChg chg="modNotesTx">
        <pc:chgData name="Tijana Kolundzija" userId="adbd648d-0ac3-4189-9142-f6364965f10e" providerId="ADAL" clId="{FC09A7A6-2646-4ACB-BB90-10409E6B503A}" dt="2023-06-05T10:57:11.888" v="3" actId="5793"/>
        <pc:sldMkLst>
          <pc:docMk/>
          <pc:sldMk cId="4019855360" sldId="265"/>
        </pc:sldMkLst>
      </pc:sldChg>
      <pc:sldChg chg="modNotesTx">
        <pc:chgData name="Tijana Kolundzija" userId="adbd648d-0ac3-4189-9142-f6364965f10e" providerId="ADAL" clId="{FC09A7A6-2646-4ACB-BB90-10409E6B503A}" dt="2023-06-05T10:57:17.818" v="5" actId="5793"/>
        <pc:sldMkLst>
          <pc:docMk/>
          <pc:sldMk cId="3986147461" sldId="266"/>
        </pc:sldMkLst>
      </pc:sldChg>
      <pc:sldChg chg="modNotesTx">
        <pc:chgData name="Tijana Kolundzija" userId="adbd648d-0ac3-4189-9142-f6364965f10e" providerId="ADAL" clId="{FC09A7A6-2646-4ACB-BB90-10409E6B503A}" dt="2023-06-05T10:57:46.100" v="13" actId="5793"/>
        <pc:sldMkLst>
          <pc:docMk/>
          <pc:sldMk cId="3360548022" sldId="269"/>
        </pc:sldMkLst>
      </pc:sldChg>
      <pc:sldChg chg="modNotesTx">
        <pc:chgData name="Tijana Kolundzija" userId="adbd648d-0ac3-4189-9142-f6364965f10e" providerId="ADAL" clId="{FC09A7A6-2646-4ACB-BB90-10409E6B503A}" dt="2023-06-05T10:57:06.459" v="1" actId="5793"/>
        <pc:sldMkLst>
          <pc:docMk/>
          <pc:sldMk cId="0" sldId="275"/>
        </pc:sldMkLst>
      </pc:sldChg>
    </pc:docChg>
  </pc:docChgLst>
  <pc:docChgLst>
    <pc:chgData name="Jana Simovic" userId="6cc460ae0f547732" providerId="LiveId" clId="{972A81FC-51A5-474B-9CFC-D63EF6E7584A}"/>
    <pc:docChg chg="addSld modSld">
      <pc:chgData name="Jana Simovic" userId="6cc460ae0f547732" providerId="LiveId" clId="{972A81FC-51A5-474B-9CFC-D63EF6E7584A}" dt="2023-04-05T10:43:06.617" v="121" actId="20577"/>
      <pc:docMkLst>
        <pc:docMk/>
      </pc:docMkLst>
      <pc:sldChg chg="addSp delSp modSp add mod">
        <pc:chgData name="Jana Simovic" userId="6cc460ae0f547732" providerId="LiveId" clId="{972A81FC-51A5-474B-9CFC-D63EF6E7584A}" dt="2023-04-05T10:43:06.617" v="121" actId="20577"/>
        <pc:sldMkLst>
          <pc:docMk/>
          <pc:sldMk cId="763664979" sldId="276"/>
        </pc:sldMkLst>
        <pc:spChg chg="add mod">
          <ac:chgData name="Jana Simovic" userId="6cc460ae0f547732" providerId="LiveId" clId="{972A81FC-51A5-474B-9CFC-D63EF6E7584A}" dt="2023-04-04T10:03:38.988" v="4" actId="208"/>
          <ac:spMkLst>
            <pc:docMk/>
            <pc:sldMk cId="763664979" sldId="276"/>
            <ac:spMk id="7" creationId="{205ACD07-4238-17E1-5753-4D408D89FF19}"/>
          </ac:spMkLst>
        </pc:spChg>
        <pc:spChg chg="add del mod">
          <ac:chgData name="Jana Simovic" userId="6cc460ae0f547732" providerId="LiveId" clId="{972A81FC-51A5-474B-9CFC-D63EF6E7584A}" dt="2023-04-04T10:04:03.771" v="6" actId="767"/>
          <ac:spMkLst>
            <pc:docMk/>
            <pc:sldMk cId="763664979" sldId="276"/>
            <ac:spMk id="11" creationId="{E9AC9845-EEAF-E08B-43C1-E9B67858B4A6}"/>
          </ac:spMkLst>
        </pc:spChg>
        <pc:spChg chg="add mod">
          <ac:chgData name="Jana Simovic" userId="6cc460ae0f547732" providerId="LiveId" clId="{972A81FC-51A5-474B-9CFC-D63EF6E7584A}" dt="2023-04-05T10:43:06.617" v="121" actId="20577"/>
          <ac:spMkLst>
            <pc:docMk/>
            <pc:sldMk cId="763664979" sldId="276"/>
            <ac:spMk id="12" creationId="{E3A507CA-0C46-40EE-4784-9D7AAC40D0B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Latn-R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3699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83" name="Google Shape;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9387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dirty="0"/>
          </a:p>
        </p:txBody>
      </p:sp>
      <p:sp>
        <p:nvSpPr>
          <p:cNvPr id="96" name="Google Shape;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0468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dirty="0"/>
          </a:p>
        </p:txBody>
      </p:sp>
      <p:sp>
        <p:nvSpPr>
          <p:cNvPr id="64" name="Google Shape;6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Latn-R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dirty="0"/>
          </a:p>
        </p:txBody>
      </p:sp>
      <p:sp>
        <p:nvSpPr>
          <p:cNvPr id="89" name="Google Shape;8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5619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dirty="0"/>
          </a:p>
        </p:txBody>
      </p:sp>
      <p:sp>
        <p:nvSpPr>
          <p:cNvPr id="89" name="Google Shape;8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0191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dirty="0"/>
          </a:p>
        </p:txBody>
      </p:sp>
      <p:sp>
        <p:nvSpPr>
          <p:cNvPr id="83" name="Google Shape;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sr-Cyrl-RS" dirty="0"/>
          </a:p>
        </p:txBody>
      </p:sp>
      <p:sp>
        <p:nvSpPr>
          <p:cNvPr id="77" name="Google Shape;7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dirty="0"/>
          </a:p>
        </p:txBody>
      </p:sp>
      <p:sp>
        <p:nvSpPr>
          <p:cNvPr id="89" name="Google Shape;8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" type="secHead">
  <p:cSld name="SECTION_HEADER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>
            <a:spLocks noGrp="1"/>
          </p:cNvSpPr>
          <p:nvPr>
            <p:ph type="title"/>
          </p:nvPr>
        </p:nvSpPr>
        <p:spPr>
          <a:xfrm>
            <a:off x="3534509" y="4007762"/>
            <a:ext cx="8109438" cy="1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888"/>
              </a:buClr>
              <a:buSzPts val="4800"/>
              <a:buFont typeface="Calibri"/>
              <a:buNone/>
              <a:defRPr sz="4800" b="1">
                <a:solidFill>
                  <a:srgbClr val="1E3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body" idx="1"/>
          </p:nvPr>
        </p:nvSpPr>
        <p:spPr>
          <a:xfrm>
            <a:off x="3534509" y="5767755"/>
            <a:ext cx="8109438" cy="764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9AE0"/>
              </a:buClr>
              <a:buSzPts val="2400"/>
              <a:buNone/>
              <a:defRPr sz="2400">
                <a:solidFill>
                  <a:srgbClr val="449AE0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18" name="Google Shape;18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5513" y="535195"/>
            <a:ext cx="7324867" cy="3825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lavni_1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2"/>
          <p:cNvSpPr txBox="1">
            <a:spLocks noGrp="1"/>
          </p:cNvSpPr>
          <p:nvPr>
            <p:ph type="title"/>
          </p:nvPr>
        </p:nvSpPr>
        <p:spPr>
          <a:xfrm>
            <a:off x="1632156" y="176982"/>
            <a:ext cx="7846142" cy="10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2"/>
          <p:cNvSpPr txBox="1">
            <a:spLocks noGrp="1"/>
          </p:cNvSpPr>
          <p:nvPr>
            <p:ph type="body" idx="1"/>
          </p:nvPr>
        </p:nvSpPr>
        <p:spPr>
          <a:xfrm>
            <a:off x="1632156" y="1825625"/>
            <a:ext cx="875070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sldNum" idx="12"/>
          </p:nvPr>
        </p:nvSpPr>
        <p:spPr>
          <a:xfrm>
            <a:off x="216309" y="176983"/>
            <a:ext cx="1020097" cy="106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F2421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F2421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F2421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F2421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F2421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F2421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F2421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F2421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F2421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Latn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ni_1">
  <p:cSld name="Naslovni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3"/>
          <p:cNvSpPr txBox="1">
            <a:spLocks noGrp="1"/>
          </p:cNvSpPr>
          <p:nvPr>
            <p:ph type="title"/>
          </p:nvPr>
        </p:nvSpPr>
        <p:spPr>
          <a:xfrm>
            <a:off x="831849" y="1709738"/>
            <a:ext cx="6296537" cy="2613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body" idx="1"/>
          </p:nvPr>
        </p:nvSpPr>
        <p:spPr>
          <a:xfrm>
            <a:off x="2664542" y="4837471"/>
            <a:ext cx="5946058" cy="1252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ni_2">
  <p:cSld name="Naslovni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4"/>
          <p:cNvSpPr txBox="1">
            <a:spLocks noGrp="1"/>
          </p:cNvSpPr>
          <p:nvPr>
            <p:ph type="title"/>
          </p:nvPr>
        </p:nvSpPr>
        <p:spPr>
          <a:xfrm>
            <a:off x="831849" y="1709738"/>
            <a:ext cx="6296537" cy="2613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888"/>
              </a:buClr>
              <a:buSzPts val="6000"/>
              <a:buFont typeface="Calibri"/>
              <a:buNone/>
              <a:defRPr sz="6000" b="1">
                <a:solidFill>
                  <a:srgbClr val="1E3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body" idx="1"/>
          </p:nvPr>
        </p:nvSpPr>
        <p:spPr>
          <a:xfrm>
            <a:off x="2664542" y="4837471"/>
            <a:ext cx="5946058" cy="1252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3888"/>
              </a:buClr>
              <a:buSzPts val="2400"/>
              <a:buNone/>
              <a:defRPr sz="2400">
                <a:solidFill>
                  <a:srgbClr val="1E3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ni_3">
  <p:cSld name="Naslovni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1849" y="1709738"/>
            <a:ext cx="6296537" cy="2613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2664542" y="4837471"/>
            <a:ext cx="5946058" cy="1252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e kolone">
  <p:cSld name="Dve kolon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body" idx="1"/>
          </p:nvPr>
        </p:nvSpPr>
        <p:spPr>
          <a:xfrm>
            <a:off x="1632156" y="1825625"/>
            <a:ext cx="438764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2"/>
          </p:nvPr>
        </p:nvSpPr>
        <p:spPr>
          <a:xfrm>
            <a:off x="6416778" y="1825625"/>
            <a:ext cx="438764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title"/>
          </p:nvPr>
        </p:nvSpPr>
        <p:spPr>
          <a:xfrm>
            <a:off x="1632156" y="176982"/>
            <a:ext cx="7846142" cy="10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/>
          <p:nvPr/>
        </p:nvSpPr>
        <p:spPr>
          <a:xfrm>
            <a:off x="216309" y="176983"/>
            <a:ext cx="1020097" cy="106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Latn-RS" sz="3600" b="0" i="0" u="none" strike="noStrike" cap="none">
                <a:solidFill>
                  <a:srgbClr val="F24212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3600" b="0" i="0" u="none" strike="noStrike" cap="none">
              <a:solidFill>
                <a:srgbClr val="F2421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7"/>
          <p:cNvSpPr txBox="1">
            <a:spLocks noGrp="1"/>
          </p:cNvSpPr>
          <p:nvPr>
            <p:ph type="body" idx="1"/>
          </p:nvPr>
        </p:nvSpPr>
        <p:spPr>
          <a:xfrm>
            <a:off x="1632156" y="1681163"/>
            <a:ext cx="438764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body" idx="2"/>
          </p:nvPr>
        </p:nvSpPr>
        <p:spPr>
          <a:xfrm>
            <a:off x="6416778" y="1681163"/>
            <a:ext cx="438764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title"/>
          </p:nvPr>
        </p:nvSpPr>
        <p:spPr>
          <a:xfrm>
            <a:off x="1632156" y="176982"/>
            <a:ext cx="7846142" cy="10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/>
          <p:nvPr/>
        </p:nvSpPr>
        <p:spPr>
          <a:xfrm>
            <a:off x="216309" y="176983"/>
            <a:ext cx="1020097" cy="106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Latn-RS" sz="3600" b="0" i="0" u="none" strike="noStrike" cap="none">
                <a:solidFill>
                  <a:srgbClr val="F24212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3600" b="0" i="0" u="none" strike="noStrike" cap="none">
              <a:solidFill>
                <a:srgbClr val="F2421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3"/>
          </p:nvPr>
        </p:nvSpPr>
        <p:spPr>
          <a:xfrm>
            <a:off x="1632156" y="2723535"/>
            <a:ext cx="4387644" cy="345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4"/>
          </p:nvPr>
        </p:nvSpPr>
        <p:spPr>
          <a:xfrm>
            <a:off x="6416778" y="2723535"/>
            <a:ext cx="4387644" cy="345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rirano">
  <p:cSld name="Centrirano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" name="Google Shape;46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00650" y="227342"/>
            <a:ext cx="1001848" cy="1046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4110" y="4879592"/>
            <a:ext cx="1116681" cy="11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9655" y="5712543"/>
            <a:ext cx="2251900" cy="1602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744794" y="-769537"/>
            <a:ext cx="1936955" cy="1936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43606" y="6140245"/>
            <a:ext cx="550607" cy="55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6118" y="1467026"/>
            <a:ext cx="1930676" cy="2026186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8"/>
          <p:cNvSpPr txBox="1">
            <a:spLocks noGrp="1"/>
          </p:cNvSpPr>
          <p:nvPr>
            <p:ph type="body" idx="1"/>
          </p:nvPr>
        </p:nvSpPr>
        <p:spPr>
          <a:xfrm>
            <a:off x="1720646" y="1825625"/>
            <a:ext cx="875070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o_1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9"/>
          <p:cNvSpPr txBox="1">
            <a:spLocks noGrp="1"/>
          </p:cNvSpPr>
          <p:nvPr>
            <p:ph type="sldNum" idx="12"/>
          </p:nvPr>
        </p:nvSpPr>
        <p:spPr>
          <a:xfrm>
            <a:off x="216309" y="176983"/>
            <a:ext cx="1020097" cy="106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F2421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F2421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F2421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F2421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F2421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F2421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F2421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F2421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F2421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Latn-R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Latn-R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"/>
          <p:cNvSpPr txBox="1">
            <a:spLocks noGrp="1"/>
          </p:cNvSpPr>
          <p:nvPr>
            <p:ph type="title"/>
          </p:nvPr>
        </p:nvSpPr>
        <p:spPr>
          <a:xfrm>
            <a:off x="3534509" y="4007762"/>
            <a:ext cx="8109438" cy="1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888"/>
              </a:buClr>
              <a:buSzPts val="4800"/>
              <a:buFont typeface="Calibri"/>
              <a:buNone/>
            </a:pPr>
            <a:r>
              <a:rPr lang="sr-Cyrl-RS" dirty="0"/>
              <a:t>еСениори</a:t>
            </a:r>
            <a:endParaRPr dirty="0"/>
          </a:p>
        </p:txBody>
      </p:sp>
      <p:sp>
        <p:nvSpPr>
          <p:cNvPr id="60" name="Google Shape;60;p1"/>
          <p:cNvSpPr txBox="1">
            <a:spLocks noGrp="1"/>
          </p:cNvSpPr>
          <p:nvPr>
            <p:ph type="body" idx="1"/>
          </p:nvPr>
        </p:nvSpPr>
        <p:spPr>
          <a:xfrm>
            <a:off x="3534509" y="5767755"/>
            <a:ext cx="8109438" cy="764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9AE0"/>
              </a:buClr>
              <a:buSzPts val="2400"/>
              <a:buNone/>
            </a:pPr>
            <a:r>
              <a:rPr lang="sr-Cyrl-RS" dirty="0"/>
              <a:t>Обука у удружењу пензионера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 hidden="1">
            <a:extLst>
              <a:ext uri="{FF2B5EF4-FFF2-40B4-BE49-F238E27FC236}">
                <a16:creationId xmlns:a16="http://schemas.microsoft.com/office/drawing/2014/main" id="{42BAE53E-0217-B547-F5FB-8DB6B6EF9B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Text Placeholder 2" hidden="1">
            <a:extLst>
              <a:ext uri="{FF2B5EF4-FFF2-40B4-BE49-F238E27FC236}">
                <a16:creationId xmlns:a16="http://schemas.microsoft.com/office/drawing/2014/main" id="{F0D5E934-A3E1-0F04-373C-BBC8672389B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BD7A5F16-BF3F-32DD-E893-E8B0E8CEE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2840" y="773722"/>
            <a:ext cx="54864" cy="465143"/>
          </a:xfrm>
        </p:spPr>
        <p:txBody>
          <a:bodyPr>
            <a:normAutofit fontScale="90000"/>
          </a:bodyPr>
          <a:lstStyle/>
          <a:p>
            <a:endParaRPr lang="sr-Latn-RS" dirty="0"/>
          </a:p>
        </p:txBody>
      </p:sp>
      <p:sp>
        <p:nvSpPr>
          <p:cNvPr id="5" name="Text Placeholder 4" hidden="1">
            <a:extLst>
              <a:ext uri="{FF2B5EF4-FFF2-40B4-BE49-F238E27FC236}">
                <a16:creationId xmlns:a16="http://schemas.microsoft.com/office/drawing/2014/main" id="{F2024108-A0AC-D538-79E4-9BB627524D1A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6" name="Text Placeholder 5" hidden="1">
            <a:extLst>
              <a:ext uri="{FF2B5EF4-FFF2-40B4-BE49-F238E27FC236}">
                <a16:creationId xmlns:a16="http://schemas.microsoft.com/office/drawing/2014/main" id="{F7D9314D-2425-42D6-626D-27EE4FDA1B96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sr-Latn-RS" dirty="0"/>
          </a:p>
        </p:txBody>
      </p:sp>
      <p:pic>
        <p:nvPicPr>
          <p:cNvPr id="8" name="Picture 7" descr="Viber App – How To Send Self Deleting Time Limited Photo or Video -  TehnoBlog.org">
            <a:extLst>
              <a:ext uri="{FF2B5EF4-FFF2-40B4-BE49-F238E27FC236}">
                <a16:creationId xmlns:a16="http://schemas.microsoft.com/office/drawing/2014/main" id="{BE3D0BAA-7C0E-B03B-D035-7FEE8E84A6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6"/>
          <a:stretch/>
        </p:blipFill>
        <p:spPr bwMode="auto">
          <a:xfrm>
            <a:off x="6416778" y="519112"/>
            <a:ext cx="3274060" cy="582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How to send a picture on Viber">
            <a:extLst>
              <a:ext uri="{FF2B5EF4-FFF2-40B4-BE49-F238E27FC236}">
                <a16:creationId xmlns:a16="http://schemas.microsoft.com/office/drawing/2014/main" id="{4D5DFBFE-FE3D-8134-A8F3-BD295B2BEF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8"/>
          <a:stretch/>
        </p:blipFill>
        <p:spPr bwMode="auto">
          <a:xfrm>
            <a:off x="2238795" y="773723"/>
            <a:ext cx="3174365" cy="5574906"/>
          </a:xfrm>
          <a:prstGeom prst="rect">
            <a:avLst/>
          </a:prstGeom>
          <a:noFill/>
          <a:ln>
            <a:noFill/>
          </a:ln>
          <a:effectLst>
            <a:outerShdw blurRad="3302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" name="Picture 9" descr="Viber App – How To Send Self Deleting Time Limited Photo or Video -  TehnoBlog.org">
            <a:extLst>
              <a:ext uri="{FF2B5EF4-FFF2-40B4-BE49-F238E27FC236}">
                <a16:creationId xmlns:a16="http://schemas.microsoft.com/office/drawing/2014/main" id="{6E020AA3-C25B-D9C2-C0FC-2D04C2A571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31" t="82782" r="4447" b="11365"/>
          <a:stretch/>
        </p:blipFill>
        <p:spPr bwMode="auto">
          <a:xfrm>
            <a:off x="4879731" y="5758962"/>
            <a:ext cx="423463" cy="3911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5ACD07-4238-17E1-5753-4D408D89FF19}"/>
              </a:ext>
            </a:extLst>
          </p:cNvPr>
          <p:cNvSpPr/>
          <p:nvPr/>
        </p:nvSpPr>
        <p:spPr>
          <a:xfrm>
            <a:off x="7280030" y="4624754"/>
            <a:ext cx="1257300" cy="641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A507CA-0C46-40EE-4784-9D7AAC40D0BA}"/>
              </a:ext>
            </a:extLst>
          </p:cNvPr>
          <p:cNvSpPr txBox="1"/>
          <p:nvPr/>
        </p:nvSpPr>
        <p:spPr>
          <a:xfrm flipH="1">
            <a:off x="7280027" y="4470865"/>
            <a:ext cx="219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800" b="1" dirty="0">
                <a:solidFill>
                  <a:srgbClr val="FF0000"/>
                </a:solidFill>
              </a:rPr>
              <a:t>КЛИКНУТИ НА ИКОНИЦУ</a:t>
            </a:r>
            <a:endParaRPr lang="sr-Latn-R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664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7"/>
          <p:cNvSpPr txBox="1">
            <a:spLocks noGrp="1"/>
          </p:cNvSpPr>
          <p:nvPr>
            <p:ph type="body" idx="1"/>
          </p:nvPr>
        </p:nvSpPr>
        <p:spPr>
          <a:xfrm>
            <a:off x="1632156" y="1681163"/>
            <a:ext cx="438764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sr-Cyrl-RS" dirty="0"/>
              <a:t>Треба ми нешто из апотеке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sr-Cyrl-RS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99" name="Google Shape;99;p7"/>
          <p:cNvSpPr txBox="1">
            <a:spLocks noGrp="1"/>
          </p:cNvSpPr>
          <p:nvPr>
            <p:ph type="body" idx="2"/>
          </p:nvPr>
        </p:nvSpPr>
        <p:spPr>
          <a:xfrm>
            <a:off x="6416778" y="1681163"/>
            <a:ext cx="438764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sr-Cyrl-RS" dirty="0"/>
              <a:t>Желим да поручим нешто из супермаркета, како?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100" name="Google Shape;100;p7"/>
          <p:cNvSpPr txBox="1">
            <a:spLocks noGrp="1"/>
          </p:cNvSpPr>
          <p:nvPr>
            <p:ph type="title"/>
          </p:nvPr>
        </p:nvSpPr>
        <p:spPr>
          <a:xfrm>
            <a:off x="1632156" y="176982"/>
            <a:ext cx="7846142" cy="10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sr-Cyrl-RS" dirty="0"/>
              <a:t>Интернет куповина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CEB5B9-575C-F151-BA7E-252BDD2AD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943" y="2018448"/>
            <a:ext cx="3798285" cy="21365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1C7E8C-C9FB-AAAD-87E0-DE39260BC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943" y="4401342"/>
            <a:ext cx="3798284" cy="2136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CB8A6C-FA01-8B9D-6AD9-794EA0AB16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319" r="85589" b="72667"/>
          <a:stretch/>
        </p:blipFill>
        <p:spPr>
          <a:xfrm>
            <a:off x="6416778" y="2481540"/>
            <a:ext cx="1756943" cy="8239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7AACCD-E8CA-F87E-4E08-BB8B44DF43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667" r="84531" b="74160"/>
          <a:stretch/>
        </p:blipFill>
        <p:spPr>
          <a:xfrm>
            <a:off x="8001000" y="3427811"/>
            <a:ext cx="1885950" cy="6290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40815A-66E2-03A5-1470-EE8A62AAE9D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94" t="11834" r="7281" b="21500"/>
          <a:stretch/>
        </p:blipFill>
        <p:spPr>
          <a:xfrm>
            <a:off x="6589254" y="4401342"/>
            <a:ext cx="4561348" cy="197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47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5505450" cy="709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sr-Cyrl-RS" dirty="0" err="1"/>
              <a:t>еГрађанин</a:t>
            </a:r>
            <a:r>
              <a:rPr lang="sr-Cyrl-RS" dirty="0"/>
              <a:t> - ко је то?</a:t>
            </a:r>
            <a:endParaRPr dirty="0"/>
          </a:p>
        </p:txBody>
      </p:sp>
      <p:sp>
        <p:nvSpPr>
          <p:cNvPr id="108" name="Google Shape;108;p8"/>
          <p:cNvSpPr txBox="1">
            <a:spLocks noGrp="1"/>
          </p:cNvSpPr>
          <p:nvPr>
            <p:ph type="body" idx="1"/>
          </p:nvPr>
        </p:nvSpPr>
        <p:spPr>
          <a:xfrm>
            <a:off x="1455420" y="1052830"/>
            <a:ext cx="10184130" cy="91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sr-Cyrl-RS" dirty="0"/>
              <a:t>Укратко – лице старије од 16 година живота које поседује </a:t>
            </a:r>
            <a:r>
              <a:rPr lang="sr-Cyrl-RS" b="1" u="sng" dirty="0"/>
              <a:t>електронски идентитет </a:t>
            </a:r>
            <a:r>
              <a:rPr lang="sr-Cyrl-RS" dirty="0"/>
              <a:t>на Порталу </a:t>
            </a:r>
            <a:r>
              <a:rPr lang="sr-Cyrl-RS" dirty="0" err="1"/>
              <a:t>еИД</a:t>
            </a:r>
            <a:endParaRPr dirty="0"/>
          </a:p>
        </p:txBody>
      </p:sp>
      <p:sp>
        <p:nvSpPr>
          <p:cNvPr id="2" name="Google Shape;107;p8">
            <a:extLst>
              <a:ext uri="{FF2B5EF4-FFF2-40B4-BE49-F238E27FC236}">
                <a16:creationId xmlns:a16="http://schemas.microsoft.com/office/drawing/2014/main" id="{10B40C02-A010-C0B4-D197-572A441030EF}"/>
              </a:ext>
            </a:extLst>
          </p:cNvPr>
          <p:cNvSpPr txBox="1">
            <a:spLocks/>
          </p:cNvSpPr>
          <p:nvPr/>
        </p:nvSpPr>
        <p:spPr>
          <a:xfrm>
            <a:off x="2350770" y="4506912"/>
            <a:ext cx="10515600" cy="709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sr-Cyrl-RS" dirty="0">
                <a:solidFill>
                  <a:srgbClr val="FC4413"/>
                </a:solidFill>
              </a:rPr>
              <a:t>А зашто је добро бити еГрађанин?</a:t>
            </a:r>
          </a:p>
        </p:txBody>
      </p:sp>
      <p:sp>
        <p:nvSpPr>
          <p:cNvPr id="3" name="Google Shape;108;p8">
            <a:extLst>
              <a:ext uri="{FF2B5EF4-FFF2-40B4-BE49-F238E27FC236}">
                <a16:creationId xmlns:a16="http://schemas.microsoft.com/office/drawing/2014/main" id="{A422D86A-A9B0-7F0A-2134-7AB43864271B}"/>
              </a:ext>
            </a:extLst>
          </p:cNvPr>
          <p:cNvSpPr txBox="1">
            <a:spLocks/>
          </p:cNvSpPr>
          <p:nvPr/>
        </p:nvSpPr>
        <p:spPr>
          <a:xfrm>
            <a:off x="419100" y="3425348"/>
            <a:ext cx="10184130" cy="91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>
              <a:spcBef>
                <a:spcPts val="0"/>
              </a:spcBef>
            </a:pPr>
            <a:r>
              <a:rPr lang="sr-Cyrl-RS" dirty="0"/>
              <a:t>Самосталном регистрацијом налога на Порталу или једним одласком на шалтер општине, поште ... или </a:t>
            </a:r>
            <a:r>
              <a:rPr lang="sr-Cyrl-RS" sz="3500" b="1" dirty="0"/>
              <a:t>данас уз нашу помоћ</a:t>
            </a:r>
            <a:endParaRPr lang="sr-Cyrl-RS" b="1" dirty="0"/>
          </a:p>
          <a:p>
            <a:pPr marL="0" indent="0" algn="l">
              <a:spcBef>
                <a:spcPts val="0"/>
              </a:spcBef>
            </a:pPr>
            <a:endParaRPr lang="ru-RU" dirty="0"/>
          </a:p>
        </p:txBody>
      </p:sp>
      <p:sp>
        <p:nvSpPr>
          <p:cNvPr id="4" name="Google Shape;107;p8">
            <a:extLst>
              <a:ext uri="{FF2B5EF4-FFF2-40B4-BE49-F238E27FC236}">
                <a16:creationId xmlns:a16="http://schemas.microsoft.com/office/drawing/2014/main" id="{411326A5-5EC5-1CF0-ABE9-9C4F214B6004}"/>
              </a:ext>
            </a:extLst>
          </p:cNvPr>
          <p:cNvSpPr txBox="1">
            <a:spLocks/>
          </p:cNvSpPr>
          <p:nvPr/>
        </p:nvSpPr>
        <p:spPr>
          <a:xfrm>
            <a:off x="-1543050" y="2529363"/>
            <a:ext cx="10515600" cy="709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sr-Cyrl-RS" dirty="0">
                <a:solidFill>
                  <a:srgbClr val="4499DF"/>
                </a:solidFill>
              </a:rPr>
              <a:t>А како да постанем </a:t>
            </a:r>
            <a:r>
              <a:rPr lang="sr-Cyrl-RS" dirty="0" err="1">
                <a:solidFill>
                  <a:srgbClr val="4499DF"/>
                </a:solidFill>
              </a:rPr>
              <a:t>еГрађанин</a:t>
            </a:r>
            <a:r>
              <a:rPr lang="sr-Cyrl-RS" dirty="0">
                <a:solidFill>
                  <a:srgbClr val="4499DF"/>
                </a:solidFill>
              </a:rPr>
              <a:t>?</a:t>
            </a:r>
          </a:p>
        </p:txBody>
      </p:sp>
      <p:sp>
        <p:nvSpPr>
          <p:cNvPr id="5" name="Google Shape;108;p8">
            <a:extLst>
              <a:ext uri="{FF2B5EF4-FFF2-40B4-BE49-F238E27FC236}">
                <a16:creationId xmlns:a16="http://schemas.microsoft.com/office/drawing/2014/main" id="{59C1B86C-09EB-E654-7870-789AB3BD1F39}"/>
              </a:ext>
            </a:extLst>
          </p:cNvPr>
          <p:cNvSpPr txBox="1">
            <a:spLocks/>
          </p:cNvSpPr>
          <p:nvPr/>
        </p:nvSpPr>
        <p:spPr>
          <a:xfrm>
            <a:off x="1817370" y="5316377"/>
            <a:ext cx="10184130" cy="91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>
              <a:spcBef>
                <a:spcPts val="0"/>
              </a:spcBef>
            </a:pPr>
            <a:r>
              <a:rPr lang="ru-RU" dirty="0"/>
              <a:t>Зато што можеш да користиш услуге еУправе и уштедиш своје време и новац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84942D-EE8C-8946-65BD-4E3289A7F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107" y="1025831"/>
            <a:ext cx="9333785" cy="52613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544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"/>
          <p:cNvSpPr txBox="1">
            <a:spLocks noGrp="1"/>
          </p:cNvSpPr>
          <p:nvPr>
            <p:ph type="title"/>
          </p:nvPr>
        </p:nvSpPr>
        <p:spPr>
          <a:xfrm>
            <a:off x="605818" y="990547"/>
            <a:ext cx="6296537" cy="2613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sr-Cyrl-RS" dirty="0"/>
              <a:t>Услуге на Порталу </a:t>
            </a:r>
            <a:r>
              <a:rPr lang="sr-Cyrl-RS" dirty="0" err="1"/>
              <a:t>еУправа</a:t>
            </a:r>
            <a:endParaRPr dirty="0"/>
          </a:p>
        </p:txBody>
      </p:sp>
      <p:sp>
        <p:nvSpPr>
          <p:cNvPr id="86" name="Google Shape;86;p5"/>
          <p:cNvSpPr txBox="1">
            <a:spLocks noGrp="1"/>
          </p:cNvSpPr>
          <p:nvPr>
            <p:ph type="body" idx="1"/>
          </p:nvPr>
        </p:nvSpPr>
        <p:spPr>
          <a:xfrm>
            <a:off x="2664542" y="4837471"/>
            <a:ext cx="5946058" cy="53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sr-Cyrl-RS" dirty="0" err="1"/>
              <a:t>еГрађани</a:t>
            </a:r>
            <a:r>
              <a:rPr lang="sr-Cyrl-RS" dirty="0"/>
              <a:t> на Порталу </a:t>
            </a:r>
            <a:r>
              <a:rPr lang="sr-Cyrl-RS" dirty="0" err="1"/>
              <a:t>еУправа</a:t>
            </a:r>
            <a:r>
              <a:rPr lang="sr-Cyrl-RS" dirty="0"/>
              <a:t> могу да….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25BC47-8167-91A5-C62F-D2000F964A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18" t="14443" r="70843" b="77828"/>
          <a:stretch/>
        </p:blipFill>
        <p:spPr>
          <a:xfrm>
            <a:off x="1684961" y="3141903"/>
            <a:ext cx="4982967" cy="116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0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7"/>
          <p:cNvSpPr txBox="1">
            <a:spLocks noGrp="1"/>
          </p:cNvSpPr>
          <p:nvPr>
            <p:ph type="body" idx="1"/>
          </p:nvPr>
        </p:nvSpPr>
        <p:spPr>
          <a:xfrm>
            <a:off x="1632155" y="1346663"/>
            <a:ext cx="4387644" cy="1363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sr-Cyrl-RS" dirty="0"/>
              <a:t>Заказивање термина за личну карту и пасош у плаћање такси и накнада</a:t>
            </a:r>
            <a:endParaRPr dirty="0"/>
          </a:p>
        </p:txBody>
      </p:sp>
      <p:sp>
        <p:nvSpPr>
          <p:cNvPr id="99" name="Google Shape;99;p7"/>
          <p:cNvSpPr txBox="1">
            <a:spLocks noGrp="1"/>
          </p:cNvSpPr>
          <p:nvPr>
            <p:ph type="body" idx="2"/>
          </p:nvPr>
        </p:nvSpPr>
        <p:spPr>
          <a:xfrm>
            <a:off x="1632155" y="2837033"/>
            <a:ext cx="511368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sr-Cyrl-RS" dirty="0"/>
              <a:t>Локална пореска администрација – порез на имовину</a:t>
            </a:r>
            <a:endParaRPr dirty="0"/>
          </a:p>
        </p:txBody>
      </p:sp>
      <p:sp>
        <p:nvSpPr>
          <p:cNvPr id="100" name="Google Shape;100;p7"/>
          <p:cNvSpPr txBox="1">
            <a:spLocks noGrp="1"/>
          </p:cNvSpPr>
          <p:nvPr>
            <p:ph type="title"/>
          </p:nvPr>
        </p:nvSpPr>
        <p:spPr>
          <a:xfrm>
            <a:off x="1632156" y="176982"/>
            <a:ext cx="7846142" cy="10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sr-Cyrl-RS" dirty="0"/>
              <a:t>Примери услуга</a:t>
            </a:r>
            <a:endParaRPr dirty="0"/>
          </a:p>
        </p:txBody>
      </p:sp>
      <p:sp>
        <p:nvSpPr>
          <p:cNvPr id="2" name="Google Shape;99;p7">
            <a:extLst>
              <a:ext uri="{FF2B5EF4-FFF2-40B4-BE49-F238E27FC236}">
                <a16:creationId xmlns:a16="http://schemas.microsoft.com/office/drawing/2014/main" id="{CBC1DAD9-272E-2D87-4F51-24A2DDE01155}"/>
              </a:ext>
            </a:extLst>
          </p:cNvPr>
          <p:cNvSpPr txBox="1">
            <a:spLocks/>
          </p:cNvSpPr>
          <p:nvPr/>
        </p:nvSpPr>
        <p:spPr>
          <a:xfrm>
            <a:off x="1632155" y="5197304"/>
            <a:ext cx="6248123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</a:pPr>
            <a:endParaRPr lang="sr-Cyrl-RS" dirty="0"/>
          </a:p>
        </p:txBody>
      </p:sp>
      <p:sp>
        <p:nvSpPr>
          <p:cNvPr id="3" name="Google Shape;99;p7">
            <a:extLst>
              <a:ext uri="{FF2B5EF4-FFF2-40B4-BE49-F238E27FC236}">
                <a16:creationId xmlns:a16="http://schemas.microsoft.com/office/drawing/2014/main" id="{ED76D4EE-C36A-6E8E-1A31-534CB558B7B4}"/>
              </a:ext>
            </a:extLst>
          </p:cNvPr>
          <p:cNvSpPr txBox="1">
            <a:spLocks/>
          </p:cNvSpPr>
          <p:nvPr/>
        </p:nvSpPr>
        <p:spPr>
          <a:xfrm>
            <a:off x="1632155" y="4160163"/>
            <a:ext cx="4387644" cy="38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ru-RU" dirty="0"/>
              <a:t>еЗдравље</a:t>
            </a:r>
          </a:p>
        </p:txBody>
      </p:sp>
      <p:sp>
        <p:nvSpPr>
          <p:cNvPr id="4" name="Google Shape;99;p7">
            <a:extLst>
              <a:ext uri="{FF2B5EF4-FFF2-40B4-BE49-F238E27FC236}">
                <a16:creationId xmlns:a16="http://schemas.microsoft.com/office/drawing/2014/main" id="{3F46A77C-1A1F-152C-3F40-9EB92D983A4E}"/>
              </a:ext>
            </a:extLst>
          </p:cNvPr>
          <p:cNvSpPr txBox="1">
            <a:spLocks/>
          </p:cNvSpPr>
          <p:nvPr/>
        </p:nvSpPr>
        <p:spPr>
          <a:xfrm>
            <a:off x="1632155" y="5004542"/>
            <a:ext cx="4387644" cy="38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ru-RU" dirty="0">
                <a:solidFill>
                  <a:srgbClr val="7030A0"/>
                </a:solidFill>
              </a:rPr>
              <a:t>Изводи из Матичних књига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41544F-D38D-1E95-4E8A-5893D9E944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34" b="6167"/>
          <a:stretch/>
        </p:blipFill>
        <p:spPr>
          <a:xfrm rot="389566">
            <a:off x="6114203" y="1903223"/>
            <a:ext cx="5957542" cy="29824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1BE57D-D7A5-87C3-22A6-56FF1056B6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66" b="6833"/>
          <a:stretch/>
        </p:blipFill>
        <p:spPr>
          <a:xfrm rot="20907023">
            <a:off x="4774621" y="2513178"/>
            <a:ext cx="6937354" cy="3433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108FD2-41CF-9E4F-39E3-7A629C62A9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0" t="21405" r="6156" b="9359"/>
          <a:stretch/>
        </p:blipFill>
        <p:spPr>
          <a:xfrm rot="414249">
            <a:off x="5507192" y="2717123"/>
            <a:ext cx="6648148" cy="28738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68716B-F6F7-DEBD-661F-17BEA8B82C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06" t="19833" r="6719" b="9358"/>
          <a:stretch/>
        </p:blipFill>
        <p:spPr>
          <a:xfrm rot="21323633">
            <a:off x="6532577" y="2728729"/>
            <a:ext cx="5499086" cy="2464445"/>
          </a:xfrm>
          <a:prstGeom prst="rect">
            <a:avLst/>
          </a:prstGeom>
        </p:spPr>
      </p:pic>
      <p:sp>
        <p:nvSpPr>
          <p:cNvPr id="5" name="Google Shape;99;p7">
            <a:extLst>
              <a:ext uri="{FF2B5EF4-FFF2-40B4-BE49-F238E27FC236}">
                <a16:creationId xmlns:a16="http://schemas.microsoft.com/office/drawing/2014/main" id="{5DF93E23-B214-2C38-3A7B-7212B5EAC755}"/>
              </a:ext>
            </a:extLst>
          </p:cNvPr>
          <p:cNvSpPr txBox="1">
            <a:spLocks/>
          </p:cNvSpPr>
          <p:nvPr/>
        </p:nvSpPr>
        <p:spPr>
          <a:xfrm>
            <a:off x="1632155" y="5735767"/>
            <a:ext cx="4387644" cy="38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ru-RU" dirty="0">
                <a:solidFill>
                  <a:srgbClr val="7030A0"/>
                </a:solidFill>
              </a:rPr>
              <a:t>Замена возачке дозволе</a:t>
            </a:r>
          </a:p>
        </p:txBody>
      </p:sp>
    </p:spTree>
    <p:extLst>
      <p:ext uri="{BB962C8B-B14F-4D97-AF65-F5344CB8AC3E}">
        <p14:creationId xmlns:p14="http://schemas.microsoft.com/office/powerpoint/2010/main" val="336054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207125" y="603229"/>
            <a:ext cx="12306763" cy="1957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888"/>
              </a:buClr>
              <a:buSzPts val="6000"/>
              <a:buFont typeface="Calibri"/>
              <a:buNone/>
            </a:pPr>
            <a:r>
              <a:rPr lang="ru-RU" b="1" dirty="0">
                <a:solidFill>
                  <a:srgbClr val="1B40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Централни регистар становништва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2664542" y="4837471"/>
            <a:ext cx="5946058" cy="1252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888"/>
              </a:buClr>
              <a:buSzPts val="2400"/>
              <a:buNone/>
            </a:pP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4FD576-4E05-C64E-A930-CF1AC951C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66" y="2122714"/>
            <a:ext cx="11707209" cy="43107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C3A712-6FA9-2231-B85B-BEB51115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45897" y="209066"/>
            <a:ext cx="6977743" cy="1699744"/>
          </a:xfrm>
        </p:spPr>
        <p:txBody>
          <a:bodyPr>
            <a:noAutofit/>
          </a:bodyPr>
          <a:lstStyle/>
          <a:p>
            <a:pPr marL="168275" indent="0" algn="l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На Порталу еУправа 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еГрађани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могу да изврше увид у своје податке у </a:t>
            </a:r>
            <a:r>
              <a:rPr lang="ru-RU" b="1" dirty="0">
                <a:solidFill>
                  <a:srgbClr val="1B40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Централном регистру становништва</a:t>
            </a:r>
            <a:r>
              <a:rPr lang="en-US" b="1" dirty="0">
                <a:solidFill>
                  <a:srgbClr val="1B40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dirty="0">
                <a:latin typeface="Calibri" panose="020F0502020204030204" pitchFamily="34" charset="0"/>
                <a:cs typeface="Calibri" panose="020F0502020204030204" pitchFamily="34" charset="0"/>
              </a:rPr>
              <a:t>и пријаве евентуалне неправилности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EBFFB0-2923-4F8C-55D2-A2EC5CDC5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14" y="209066"/>
            <a:ext cx="2911642" cy="64398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4302F4-3F09-9630-4AFB-55797075F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070" y="2272309"/>
            <a:ext cx="6291399" cy="43766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6169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810C2-9230-EC8B-C2A5-119451EF9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021" y="283910"/>
            <a:ext cx="6296537" cy="2613025"/>
          </a:xfrm>
        </p:spPr>
        <p:txBody>
          <a:bodyPr>
            <a:normAutofit/>
          </a:bodyPr>
          <a:lstStyle/>
          <a:p>
            <a:r>
              <a:rPr lang="sr-Cyrl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еСандуче</a:t>
            </a:r>
            <a:br>
              <a:rPr lang="sr-Cyrl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r-Cyrl-RS" sz="5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Портала еУправа</a:t>
            </a:r>
            <a:endParaRPr lang="en-US" sz="54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B0FDE-EB78-9C66-8696-5609B9BE07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6A9F65-80D5-4929-11BC-19993DD28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10" y="2314683"/>
            <a:ext cx="11566979" cy="42594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467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9"/>
          <p:cNvSpPr txBox="1">
            <a:spLocks noGrp="1"/>
          </p:cNvSpPr>
          <p:nvPr>
            <p:ph type="sldNum" idx="12"/>
          </p:nvPr>
        </p:nvSpPr>
        <p:spPr>
          <a:xfrm>
            <a:off x="216309" y="176983"/>
            <a:ext cx="1020097" cy="106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Latn-RS"/>
              <a:t>19</a:t>
            </a:fld>
            <a:endParaRPr/>
          </a:p>
        </p:txBody>
      </p:sp>
      <p:pic>
        <p:nvPicPr>
          <p:cNvPr id="114" name="Google Shape;114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3813" y="2203863"/>
            <a:ext cx="2829778" cy="893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9525" y="2203875"/>
            <a:ext cx="3408500" cy="89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9"/>
          <p:cNvPicPr preferRelativeResize="0"/>
          <p:nvPr/>
        </p:nvPicPr>
        <p:blipFill rotWithShape="1">
          <a:blip r:embed="rId5">
            <a:alphaModFix/>
          </a:blip>
          <a:srcRect t="1200" b="1200"/>
          <a:stretch/>
        </p:blipFill>
        <p:spPr>
          <a:xfrm>
            <a:off x="8023943" y="2203863"/>
            <a:ext cx="3194220" cy="893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93250" y="3816295"/>
            <a:ext cx="1929737" cy="67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04600" y="3658353"/>
            <a:ext cx="494452" cy="99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17566" y="3857508"/>
            <a:ext cx="1957207" cy="5974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1716AD-CD6D-6F7D-323A-D8809FABE2E7}"/>
              </a:ext>
            </a:extLst>
          </p:cNvPr>
          <p:cNvSpPr txBox="1">
            <a:spLocks/>
          </p:cNvSpPr>
          <p:nvPr/>
        </p:nvSpPr>
        <p:spPr>
          <a:xfrm>
            <a:off x="1941978" y="488712"/>
            <a:ext cx="9959159" cy="2613025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0EBB2E3-AF15-DE66-BA38-ACC769230FAE}"/>
              </a:ext>
            </a:extLst>
          </p:cNvPr>
          <p:cNvSpPr txBox="1">
            <a:spLocks/>
          </p:cNvSpPr>
          <p:nvPr/>
        </p:nvSpPr>
        <p:spPr>
          <a:xfrm>
            <a:off x="4469756" y="45345"/>
            <a:ext cx="6296537" cy="2613025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sr-Cyrl-R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ПИТАЊА?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 txBox="1">
            <a:spLocks noGrp="1"/>
          </p:cNvSpPr>
          <p:nvPr>
            <p:ph type="body" idx="1"/>
          </p:nvPr>
        </p:nvSpPr>
        <p:spPr>
          <a:xfrm>
            <a:off x="260390" y="286020"/>
            <a:ext cx="9317950" cy="191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sr-Cyrl-RS" sz="4000" dirty="0"/>
              <a:t>Циљ данашње радионице је да научимо: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lang="sr-Cyrl-RS" sz="4000" dirty="0"/>
          </a:p>
          <a:p>
            <a:pPr marL="571500" lvl="0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srgbClr val="FFC800"/>
                </a:solidFill>
              </a:rPr>
              <a:t>Основне функције лап топа и паметног мобилног телефона</a:t>
            </a:r>
          </a:p>
          <a:p>
            <a:pPr marL="571500" lvl="0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srgbClr val="FFC800"/>
                </a:solidFill>
              </a:rPr>
              <a:t>Шта је то интернет и како га користимо</a:t>
            </a:r>
          </a:p>
          <a:p>
            <a:pPr marL="571500" lvl="0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srgbClr val="FFC800"/>
                </a:solidFill>
              </a:rPr>
              <a:t>Савремене апликације за комуникацију </a:t>
            </a:r>
          </a:p>
          <a:p>
            <a:pPr marL="571500" lvl="0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srgbClr val="FFC800"/>
                </a:solidFill>
              </a:rPr>
              <a:t>Зашто је добро бити еГрађанин</a:t>
            </a:r>
          </a:p>
          <a:p>
            <a:pPr marL="571500" lvl="0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srgbClr val="FFC800"/>
                </a:solidFill>
              </a:rPr>
              <a:t>Шта нам нуди еУправа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</a:pPr>
            <a:endParaRPr sz="2800" i="1" dirty="0">
              <a:solidFill>
                <a:schemeClr val="accent4"/>
              </a:solidFill>
            </a:endParaRPr>
          </a:p>
        </p:txBody>
      </p:sp>
      <p:sp>
        <p:nvSpPr>
          <p:cNvPr id="2" name="Google Shape;74;p3">
            <a:extLst>
              <a:ext uri="{FF2B5EF4-FFF2-40B4-BE49-F238E27FC236}">
                <a16:creationId xmlns:a16="http://schemas.microsoft.com/office/drawing/2014/main" id="{649B4784-913E-8EED-45BE-B842B9576BF0}"/>
              </a:ext>
            </a:extLst>
          </p:cNvPr>
          <p:cNvSpPr txBox="1">
            <a:spLocks/>
          </p:cNvSpPr>
          <p:nvPr/>
        </p:nvSpPr>
        <p:spPr>
          <a:xfrm>
            <a:off x="2390180" y="4073160"/>
            <a:ext cx="8597859" cy="191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ru-RU" sz="4000" dirty="0"/>
              <a:t>и одговоримо на сва </a:t>
            </a:r>
          </a:p>
          <a:p>
            <a:pPr marL="0" indent="0">
              <a:spcBef>
                <a:spcPts val="0"/>
              </a:spcBef>
            </a:pPr>
            <a:r>
              <a:rPr lang="ru-RU" sz="4000" dirty="0"/>
              <a:t>Ваша питања у вези са коришћењем дигиталних уређаја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"/>
          <p:cNvSpPr txBox="1">
            <a:spLocks noGrp="1"/>
          </p:cNvSpPr>
          <p:nvPr>
            <p:ph type="title"/>
          </p:nvPr>
        </p:nvSpPr>
        <p:spPr>
          <a:xfrm>
            <a:off x="1632156" y="176982"/>
            <a:ext cx="7846142" cy="10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sr-Cyrl-RS" dirty="0"/>
              <a:t>Шта су то дигитални уређаји?</a:t>
            </a:r>
            <a:endParaRPr dirty="0"/>
          </a:p>
        </p:txBody>
      </p:sp>
      <p:sp>
        <p:nvSpPr>
          <p:cNvPr id="67" name="Google Shape;67;p2"/>
          <p:cNvSpPr txBox="1">
            <a:spLocks noGrp="1"/>
          </p:cNvSpPr>
          <p:nvPr>
            <p:ph type="body" idx="1"/>
          </p:nvPr>
        </p:nvSpPr>
        <p:spPr>
          <a:xfrm>
            <a:off x="1119883" y="1450051"/>
            <a:ext cx="9380306" cy="588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35000" indent="-457200">
              <a:spcBef>
                <a:spcPts val="0"/>
              </a:spcBef>
              <a:buSzPts val="2800"/>
            </a:pPr>
            <a:r>
              <a:rPr lang="sr-Cyrl-RS" dirty="0"/>
              <a:t>У свакодневном животу користимо….</a:t>
            </a:r>
            <a:endParaRPr lang="en-US" dirty="0"/>
          </a:p>
          <a:p>
            <a:pPr marL="177800" indent="0">
              <a:spcBef>
                <a:spcPts val="0"/>
              </a:spcBef>
              <a:buSzPts val="2800"/>
              <a:buNone/>
            </a:pPr>
            <a:endParaRPr lang="sr-Cyrl-RS" dirty="0"/>
          </a:p>
          <a:p>
            <a:pPr marL="177800" indent="0">
              <a:spcBef>
                <a:spcPts val="0"/>
              </a:spcBef>
              <a:buSzPts val="2800"/>
              <a:buNone/>
            </a:pPr>
            <a:endParaRPr dirty="0"/>
          </a:p>
        </p:txBody>
      </p:sp>
      <p:sp>
        <p:nvSpPr>
          <p:cNvPr id="68" name="Google Shape;68;p2"/>
          <p:cNvSpPr txBox="1">
            <a:spLocks noGrp="1"/>
          </p:cNvSpPr>
          <p:nvPr>
            <p:ph type="sldNum" idx="12"/>
          </p:nvPr>
        </p:nvSpPr>
        <p:spPr>
          <a:xfrm>
            <a:off x="216309" y="176983"/>
            <a:ext cx="1020097" cy="106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Latn-RS"/>
              <a:t>3</a:t>
            </a:fld>
            <a:endParaRPr/>
          </a:p>
        </p:txBody>
      </p:sp>
      <p:pic>
        <p:nvPicPr>
          <p:cNvPr id="1030" name="Picture 6" descr="High Resolution Camera Mobile Phone 6.5 Inch Water Drop Screen Cell Phone  Big Battery Smartphone Android - Buy Mobile Phone,Smartphone Android,Smart  Phone Product on Alibaba.com">
            <a:extLst>
              <a:ext uri="{FF2B5EF4-FFF2-40B4-BE49-F238E27FC236}">
                <a16:creationId xmlns:a16="http://schemas.microsoft.com/office/drawing/2014/main" id="{17569276-9C5E-5113-AF25-2EA750105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385" y="2812551"/>
            <a:ext cx="3606804" cy="360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67;p2">
            <a:extLst>
              <a:ext uri="{FF2B5EF4-FFF2-40B4-BE49-F238E27FC236}">
                <a16:creationId xmlns:a16="http://schemas.microsoft.com/office/drawing/2014/main" id="{0339CB44-13DD-8EEA-30BF-196F0CAE6B22}"/>
              </a:ext>
            </a:extLst>
          </p:cNvPr>
          <p:cNvSpPr txBox="1">
            <a:spLocks/>
          </p:cNvSpPr>
          <p:nvPr/>
        </p:nvSpPr>
        <p:spPr>
          <a:xfrm>
            <a:off x="7102053" y="2321957"/>
            <a:ext cx="3606804" cy="79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77800" indent="0">
              <a:spcBef>
                <a:spcPts val="0"/>
              </a:spcBef>
              <a:buSzPts val="2800"/>
              <a:buNone/>
            </a:pPr>
            <a:r>
              <a:rPr lang="en-US" dirty="0"/>
              <a:t>… </a:t>
            </a:r>
            <a:r>
              <a:rPr lang="sr-Cyrl-RS" dirty="0"/>
              <a:t>а </a:t>
            </a:r>
            <a:r>
              <a:rPr lang="sr-Cyrl-RS" sz="3000" dirty="0"/>
              <a:t>највише</a:t>
            </a:r>
            <a:r>
              <a:rPr lang="sr-Cyrl-RS" dirty="0"/>
              <a:t> паметни </a:t>
            </a:r>
          </a:p>
          <a:p>
            <a:pPr marL="177800" indent="0">
              <a:spcBef>
                <a:spcPts val="0"/>
              </a:spcBef>
              <a:buSzPts val="2800"/>
              <a:buNone/>
            </a:pPr>
            <a:r>
              <a:rPr lang="sr-Cyrl-RS" dirty="0"/>
              <a:t>мобилни телефон </a:t>
            </a:r>
          </a:p>
          <a:p>
            <a:pPr marL="177800" indent="0">
              <a:spcBef>
                <a:spcPts val="0"/>
              </a:spcBef>
              <a:buSzPts val="2800"/>
              <a:buFont typeface="Arial"/>
              <a:buNone/>
            </a:pPr>
            <a:endParaRPr lang="sr-Cyrl-RS" dirty="0"/>
          </a:p>
          <a:p>
            <a:pPr marL="177800" indent="0">
              <a:spcBef>
                <a:spcPts val="0"/>
              </a:spcBef>
              <a:buSzPts val="2800"/>
              <a:buFont typeface="Arial"/>
              <a:buNone/>
            </a:pPr>
            <a:endParaRPr lang="sr-Cyrl-R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A72167-CAFF-56F9-97B8-37287B14EF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1" t="19834" r="72344" b="33167"/>
          <a:stretch/>
        </p:blipFill>
        <p:spPr>
          <a:xfrm>
            <a:off x="1483143" y="1890545"/>
            <a:ext cx="5089107" cy="49674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EEA1B5-C5AE-534C-973D-D4A91FF47569}"/>
              </a:ext>
            </a:extLst>
          </p:cNvPr>
          <p:cNvSpPr txBox="1"/>
          <p:nvPr/>
        </p:nvSpPr>
        <p:spPr>
          <a:xfrm>
            <a:off x="3131820" y="3785470"/>
            <a:ext cx="1634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b="1" dirty="0"/>
              <a:t>Именуј уређај на слици</a:t>
            </a:r>
            <a:endParaRPr lang="en-US" sz="24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"/>
          <p:cNvSpPr txBox="1">
            <a:spLocks noGrp="1"/>
          </p:cNvSpPr>
          <p:nvPr>
            <p:ph type="body" idx="1"/>
          </p:nvPr>
        </p:nvSpPr>
        <p:spPr>
          <a:xfrm>
            <a:off x="1167583" y="1258551"/>
            <a:ext cx="438764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35000" indent="-457200">
              <a:spcBef>
                <a:spcPts val="0"/>
              </a:spcBef>
              <a:buSzPts val="2800"/>
            </a:pPr>
            <a:r>
              <a:rPr lang="sr-Cyrl-RS" dirty="0"/>
              <a:t>Интернет претраживачи</a:t>
            </a:r>
            <a:endParaRPr dirty="0"/>
          </a:p>
        </p:txBody>
      </p:sp>
      <p:sp>
        <p:nvSpPr>
          <p:cNvPr id="92" name="Google Shape;92;p6"/>
          <p:cNvSpPr txBox="1">
            <a:spLocks noGrp="1"/>
          </p:cNvSpPr>
          <p:nvPr>
            <p:ph type="body" idx="2"/>
          </p:nvPr>
        </p:nvSpPr>
        <p:spPr>
          <a:xfrm>
            <a:off x="5555227" y="1278236"/>
            <a:ext cx="438764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35000" indent="-457200">
              <a:spcBef>
                <a:spcPts val="0"/>
              </a:spcBef>
              <a:buSzPts val="2800"/>
            </a:pPr>
            <a:r>
              <a:rPr lang="sr-Cyrl-RS" dirty="0"/>
              <a:t>Како претражујем</a:t>
            </a:r>
          </a:p>
          <a:p>
            <a:pPr marL="177800" indent="0">
              <a:spcBef>
                <a:spcPts val="0"/>
              </a:spcBef>
              <a:buSzPts val="2800"/>
              <a:buNone/>
            </a:pPr>
            <a:r>
              <a:rPr lang="sr-Cyrl-RS" dirty="0"/>
              <a:t>      интернет</a:t>
            </a:r>
            <a:r>
              <a:rPr lang="en-US" dirty="0"/>
              <a:t>?</a:t>
            </a:r>
          </a:p>
          <a:p>
            <a:pPr marL="177800" indent="0">
              <a:spcBef>
                <a:spcPts val="0"/>
              </a:spcBef>
              <a:buSzPts val="2800"/>
              <a:buNone/>
            </a:pPr>
            <a:endParaRPr lang="en-US" dirty="0"/>
          </a:p>
          <a:p>
            <a:pPr marL="177800" indent="0">
              <a:spcBef>
                <a:spcPts val="0"/>
              </a:spcBef>
              <a:buSzPts val="2800"/>
              <a:buNone/>
            </a:pPr>
            <a:endParaRPr lang="en-US" dirty="0"/>
          </a:p>
          <a:p>
            <a:pPr marL="177800" indent="0">
              <a:spcBef>
                <a:spcPts val="0"/>
              </a:spcBef>
              <a:buSzPts val="2800"/>
              <a:buNone/>
            </a:pPr>
            <a:endParaRPr lang="en-US" dirty="0"/>
          </a:p>
          <a:p>
            <a:pPr marL="177800" indent="0">
              <a:spcBef>
                <a:spcPts val="0"/>
              </a:spcBef>
              <a:buSzPts val="2800"/>
              <a:buNone/>
            </a:pPr>
            <a:endParaRPr lang="en-US" dirty="0"/>
          </a:p>
          <a:p>
            <a:pPr marL="177800" indent="0">
              <a:spcBef>
                <a:spcPts val="0"/>
              </a:spcBef>
              <a:buSzPts val="2800"/>
              <a:buNone/>
            </a:pPr>
            <a:endParaRPr lang="en-US" dirty="0"/>
          </a:p>
          <a:p>
            <a:pPr marL="635000" indent="-457200">
              <a:spcBef>
                <a:spcPts val="0"/>
              </a:spcBef>
              <a:buSzPts val="2800"/>
            </a:pPr>
            <a:r>
              <a:rPr lang="sr-Cyrl-RS" dirty="0"/>
              <a:t>Видео садржаји</a:t>
            </a:r>
            <a:endParaRPr dirty="0"/>
          </a:p>
        </p:txBody>
      </p:sp>
      <p:sp>
        <p:nvSpPr>
          <p:cNvPr id="93" name="Google Shape;93;p6"/>
          <p:cNvSpPr txBox="1">
            <a:spLocks noGrp="1"/>
          </p:cNvSpPr>
          <p:nvPr>
            <p:ph type="title"/>
          </p:nvPr>
        </p:nvSpPr>
        <p:spPr>
          <a:xfrm>
            <a:off x="1632156" y="176982"/>
            <a:ext cx="7846142" cy="10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sr-Cyrl-RS" dirty="0"/>
              <a:t>Претраживање интернета</a:t>
            </a:r>
            <a:endParaRPr dirty="0"/>
          </a:p>
        </p:txBody>
      </p:sp>
      <p:pic>
        <p:nvPicPr>
          <p:cNvPr id="2050" name="Picture 2" descr="Best internet browsers for android device - TECHPHLIE">
            <a:extLst>
              <a:ext uri="{FF2B5EF4-FFF2-40B4-BE49-F238E27FC236}">
                <a16:creationId xmlns:a16="http://schemas.microsoft.com/office/drawing/2014/main" id="{9490DF4F-4B6F-3992-F407-7B1209F8B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62" y="2079196"/>
            <a:ext cx="3127921" cy="334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oogle: Mobile-Friendly Does Not Mean Ready For Mobile-First Index">
            <a:extLst>
              <a:ext uri="{FF2B5EF4-FFF2-40B4-BE49-F238E27FC236}">
                <a16:creationId xmlns:a16="http://schemas.microsoft.com/office/drawing/2014/main" id="{09F6FC7A-4BDD-6C45-66C9-5EAEB34FA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674" y="2084093"/>
            <a:ext cx="295275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lobal | How do I fix YouTube not working on android -Carlcare">
            <a:extLst>
              <a:ext uri="{FF2B5EF4-FFF2-40B4-BE49-F238E27FC236}">
                <a16:creationId xmlns:a16="http://schemas.microsoft.com/office/drawing/2014/main" id="{EAD980D1-8B32-AA03-00D2-CC5A354AC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674" y="4430523"/>
            <a:ext cx="2952750" cy="168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92;p6">
            <a:extLst>
              <a:ext uri="{FF2B5EF4-FFF2-40B4-BE49-F238E27FC236}">
                <a16:creationId xmlns:a16="http://schemas.microsoft.com/office/drawing/2014/main" id="{3CABDBD9-CC34-DBF9-81AE-2A1010024081}"/>
              </a:ext>
            </a:extLst>
          </p:cNvPr>
          <p:cNvSpPr txBox="1">
            <a:spLocks/>
          </p:cNvSpPr>
          <p:nvPr/>
        </p:nvSpPr>
        <p:spPr>
          <a:xfrm>
            <a:off x="1167583" y="5902454"/>
            <a:ext cx="4387644" cy="6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35000" indent="-457200">
              <a:spcBef>
                <a:spcPts val="0"/>
              </a:spcBef>
              <a:buSzPts val="2800"/>
            </a:pPr>
            <a:r>
              <a:rPr lang="ru-RU" dirty="0"/>
              <a:t>Шта је то веб сајт?</a:t>
            </a:r>
          </a:p>
        </p:txBody>
      </p:sp>
    </p:spTree>
    <p:extLst>
      <p:ext uri="{BB962C8B-B14F-4D97-AF65-F5344CB8AC3E}">
        <p14:creationId xmlns:p14="http://schemas.microsoft.com/office/powerpoint/2010/main" val="4019855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"/>
          <p:cNvSpPr txBox="1">
            <a:spLocks noGrp="1"/>
          </p:cNvSpPr>
          <p:nvPr>
            <p:ph type="body" idx="1"/>
          </p:nvPr>
        </p:nvSpPr>
        <p:spPr>
          <a:xfrm>
            <a:off x="1472134" y="188656"/>
            <a:ext cx="8210487" cy="108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35000" indent="-457200">
              <a:spcBef>
                <a:spcPts val="0"/>
              </a:spcBef>
              <a:buSzPts val="2800"/>
            </a:pPr>
            <a:r>
              <a:rPr lang="sr-Cyrl-RS" dirty="0"/>
              <a:t>Али како да знам да ли је мој мобилни уређај повезан на интернет?</a:t>
            </a:r>
            <a:endParaRPr dirty="0"/>
          </a:p>
        </p:txBody>
      </p:sp>
      <p:sp>
        <p:nvSpPr>
          <p:cNvPr id="2" name="Google Shape;91;p6">
            <a:extLst>
              <a:ext uri="{FF2B5EF4-FFF2-40B4-BE49-F238E27FC236}">
                <a16:creationId xmlns:a16="http://schemas.microsoft.com/office/drawing/2014/main" id="{F9ACEFD1-49CC-D15B-F450-2DC2E1D0971E}"/>
              </a:ext>
            </a:extLst>
          </p:cNvPr>
          <p:cNvSpPr txBox="1">
            <a:spLocks/>
          </p:cNvSpPr>
          <p:nvPr/>
        </p:nvSpPr>
        <p:spPr>
          <a:xfrm>
            <a:off x="6282690" y="2777490"/>
            <a:ext cx="4437176" cy="1922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35000" indent="-457200">
              <a:spcBef>
                <a:spcPts val="0"/>
              </a:spcBef>
              <a:buSzPts val="2800"/>
            </a:pPr>
            <a:r>
              <a:rPr lang="ru-RU" dirty="0"/>
              <a:t>Шта је разлика између мобилних података </a:t>
            </a:r>
            <a:r>
              <a:rPr lang="en-US" dirty="0"/>
              <a:t>(</a:t>
            </a:r>
            <a:r>
              <a:rPr lang="en-US" i="1" dirty="0"/>
              <a:t>mobile data) </a:t>
            </a:r>
            <a:r>
              <a:rPr lang="sr-Cyrl-RS" dirty="0"/>
              <a:t>и бежичног</a:t>
            </a:r>
            <a:r>
              <a:rPr lang="sr-Cyrl-RS" i="1" dirty="0"/>
              <a:t> </a:t>
            </a:r>
            <a:r>
              <a:rPr lang="en-US" dirty="0"/>
              <a:t>(</a:t>
            </a:r>
            <a:r>
              <a:rPr lang="en-US" i="1" dirty="0"/>
              <a:t>wireless) </a:t>
            </a:r>
            <a:r>
              <a:rPr lang="sr-Cyrl-RS" dirty="0"/>
              <a:t>интернета</a:t>
            </a:r>
            <a:r>
              <a:rPr lang="ru-RU" dirty="0"/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AA71FE-6947-35F3-419D-7285EDAB0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824" y="1270618"/>
            <a:ext cx="4437176" cy="42339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3CB0FF-6279-DEBA-BEAB-61B2D5F0AE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812" b="24929"/>
          <a:stretch/>
        </p:blipFill>
        <p:spPr>
          <a:xfrm>
            <a:off x="6430758" y="4949190"/>
            <a:ext cx="4289108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147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"/>
          <p:cNvSpPr txBox="1">
            <a:spLocks noGrp="1"/>
          </p:cNvSpPr>
          <p:nvPr>
            <p:ph type="title"/>
          </p:nvPr>
        </p:nvSpPr>
        <p:spPr>
          <a:xfrm>
            <a:off x="605818" y="990547"/>
            <a:ext cx="6296537" cy="2613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sr-Cyrl-RS" dirty="0"/>
              <a:t>Како да се повежем на бежични интернет?</a:t>
            </a:r>
            <a:endParaRPr dirty="0"/>
          </a:p>
        </p:txBody>
      </p:sp>
      <p:sp>
        <p:nvSpPr>
          <p:cNvPr id="86" name="Google Shape;86;p5"/>
          <p:cNvSpPr txBox="1">
            <a:spLocks noGrp="1"/>
          </p:cNvSpPr>
          <p:nvPr>
            <p:ph type="body" idx="1"/>
          </p:nvPr>
        </p:nvSpPr>
        <p:spPr>
          <a:xfrm>
            <a:off x="2664542" y="4837471"/>
            <a:ext cx="5946058" cy="1252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sr-Cyrl-RS" dirty="0"/>
              <a:t>Хајдемо заједно корак по корак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47789" y="279749"/>
            <a:ext cx="5946058" cy="1252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888"/>
              </a:buClr>
              <a:buSzPts val="2400"/>
              <a:buFont typeface="Arial" panose="020B0604020202020204" pitchFamily="34" charset="0"/>
              <a:buChar char="•"/>
            </a:pPr>
            <a:r>
              <a:rPr lang="sr-Cyrl-RS" dirty="0"/>
              <a:t>Занима ме где ми је најближа апотека и њен број телефона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16CDA9-8F54-1906-8C43-630361CCB7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225" b="9963"/>
          <a:stretch/>
        </p:blipFill>
        <p:spPr>
          <a:xfrm>
            <a:off x="6436275" y="212939"/>
            <a:ext cx="5568593" cy="2186769"/>
          </a:xfrm>
          <a:prstGeom prst="rect">
            <a:avLst/>
          </a:prstGeom>
          <a:ln w="127000" cap="sq">
            <a:solidFill>
              <a:srgbClr val="4499DF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Google Shape;80;p4">
            <a:extLst>
              <a:ext uri="{FF2B5EF4-FFF2-40B4-BE49-F238E27FC236}">
                <a16:creationId xmlns:a16="http://schemas.microsoft.com/office/drawing/2014/main" id="{7B524F20-F732-A92C-07D3-5698CC7B10B0}"/>
              </a:ext>
            </a:extLst>
          </p:cNvPr>
          <p:cNvSpPr txBox="1">
            <a:spLocks/>
          </p:cNvSpPr>
          <p:nvPr/>
        </p:nvSpPr>
        <p:spPr>
          <a:xfrm>
            <a:off x="47789" y="1947120"/>
            <a:ext cx="5946058" cy="568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3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1E3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/>
              <a:t>Треба ми рецепт за крофне</a:t>
            </a:r>
          </a:p>
        </p:txBody>
      </p:sp>
      <p:sp>
        <p:nvSpPr>
          <p:cNvPr id="5" name="Google Shape;80;p4">
            <a:extLst>
              <a:ext uri="{FF2B5EF4-FFF2-40B4-BE49-F238E27FC236}">
                <a16:creationId xmlns:a16="http://schemas.microsoft.com/office/drawing/2014/main" id="{E84DF8E9-9D31-D0D5-BD35-4F5FCB601AE6}"/>
              </a:ext>
            </a:extLst>
          </p:cNvPr>
          <p:cNvSpPr txBox="1">
            <a:spLocks/>
          </p:cNvSpPr>
          <p:nvPr/>
        </p:nvSpPr>
        <p:spPr>
          <a:xfrm>
            <a:off x="4853941" y="5352504"/>
            <a:ext cx="3478530" cy="117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3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1E3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/>
              <a:t>Хоћу да нађем    </a:t>
            </a:r>
          </a:p>
          <a:p>
            <a:pPr marL="0" indent="0">
              <a:spcBef>
                <a:spcPts val="0"/>
              </a:spcBef>
            </a:pPr>
            <a:r>
              <a:rPr lang="ru-RU" dirty="0"/>
              <a:t>     играчку за </a:t>
            </a:r>
          </a:p>
          <a:p>
            <a:pPr marL="0" indent="0">
              <a:spcBef>
                <a:spcPts val="0"/>
              </a:spcBef>
            </a:pPr>
            <a:r>
              <a:rPr lang="ru-RU" dirty="0"/>
              <a:t>     унуке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324E89-B669-59A7-09E7-0345BF54FD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37" r="31573" b="6217"/>
          <a:stretch/>
        </p:blipFill>
        <p:spPr>
          <a:xfrm>
            <a:off x="4384012" y="1175038"/>
            <a:ext cx="4991099" cy="3399111"/>
          </a:xfrm>
          <a:prstGeom prst="rect">
            <a:avLst/>
          </a:prstGeom>
          <a:ln w="127000" cap="sq">
            <a:solidFill>
              <a:srgbClr val="00206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E9B9EF-9825-BFA6-A116-107F4EEFB8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166" r="7094" b="7249"/>
          <a:stretch/>
        </p:blipFill>
        <p:spPr>
          <a:xfrm>
            <a:off x="7528118" y="4379219"/>
            <a:ext cx="4373538" cy="2186769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9D390A-1D6A-D173-BBC0-0AB483E6E9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260" t="11334" r="9532" b="17000"/>
          <a:stretch/>
        </p:blipFill>
        <p:spPr>
          <a:xfrm>
            <a:off x="307029" y="4085724"/>
            <a:ext cx="4419231" cy="2249139"/>
          </a:xfrm>
          <a:prstGeom prst="rect">
            <a:avLst/>
          </a:prstGeom>
          <a:ln w="127000" cap="sq">
            <a:solidFill>
              <a:srgbClr val="FFC8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Google Shape;80;p4">
            <a:extLst>
              <a:ext uri="{FF2B5EF4-FFF2-40B4-BE49-F238E27FC236}">
                <a16:creationId xmlns:a16="http://schemas.microsoft.com/office/drawing/2014/main" id="{BA1F05CC-1DAD-C088-EDD4-9708F746295D}"/>
              </a:ext>
            </a:extLst>
          </p:cNvPr>
          <p:cNvSpPr txBox="1">
            <a:spLocks/>
          </p:cNvSpPr>
          <p:nvPr/>
        </p:nvSpPr>
        <p:spPr>
          <a:xfrm>
            <a:off x="47789" y="3151713"/>
            <a:ext cx="5946058" cy="864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3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1E3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r-Cyrl-RS" dirty="0"/>
              <a:t>Моја омиљена </a:t>
            </a:r>
          </a:p>
          <a:p>
            <a:pPr marL="0" indent="0">
              <a:spcBef>
                <a:spcPts val="0"/>
              </a:spcBef>
            </a:pPr>
            <a:r>
              <a:rPr lang="sr-Cyrl-RS" dirty="0"/>
              <a:t>     књига </a:t>
            </a:r>
            <a:r>
              <a:rPr lang="en-US" i="1" dirty="0"/>
              <a:t>online</a:t>
            </a:r>
            <a:r>
              <a:rPr lang="ru-RU" dirty="0"/>
              <a:t>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"/>
          <p:cNvSpPr txBox="1">
            <a:spLocks noGrp="1"/>
          </p:cNvSpPr>
          <p:nvPr>
            <p:ph type="body" idx="1"/>
          </p:nvPr>
        </p:nvSpPr>
        <p:spPr>
          <a:xfrm>
            <a:off x="537210" y="1414145"/>
            <a:ext cx="548259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35000" indent="-457200">
              <a:spcBef>
                <a:spcPts val="0"/>
              </a:spcBef>
              <a:buSzPts val="2800"/>
            </a:pPr>
            <a:r>
              <a:rPr lang="sr-Cyrl-RS" dirty="0"/>
              <a:t>Апликације за размењивање текстуалних порука и видео-позиви</a:t>
            </a:r>
            <a:endParaRPr lang="en-US" dirty="0"/>
          </a:p>
          <a:p>
            <a:pPr marL="177800" indent="0">
              <a:spcBef>
                <a:spcPts val="0"/>
              </a:spcBef>
              <a:buSzPts val="2800"/>
              <a:buNone/>
            </a:pPr>
            <a:endParaRPr lang="sr-Cyrl-RS" dirty="0"/>
          </a:p>
          <a:p>
            <a:pPr marL="1092200" lvl="1" indent="-457200">
              <a:spcBef>
                <a:spcPts val="0"/>
              </a:spcBef>
              <a:buSzPts val="2800"/>
            </a:pPr>
            <a:r>
              <a:rPr lang="en-US" dirty="0"/>
              <a:t>Viber</a:t>
            </a:r>
          </a:p>
          <a:p>
            <a:pPr marL="1092200" lvl="1" indent="-457200">
              <a:spcBef>
                <a:spcPts val="0"/>
              </a:spcBef>
              <a:buSzPts val="2800"/>
            </a:pPr>
            <a:r>
              <a:rPr lang="en-US" dirty="0" err="1"/>
              <a:t>Whats</a:t>
            </a:r>
            <a:r>
              <a:rPr lang="sr-Cyrl-RS" dirty="0"/>
              <a:t> </a:t>
            </a:r>
            <a:r>
              <a:rPr lang="en-US" dirty="0"/>
              <a:t>up</a:t>
            </a:r>
          </a:p>
          <a:p>
            <a:pPr marL="1092200" lvl="1" indent="-457200">
              <a:spcBef>
                <a:spcPts val="0"/>
              </a:spcBef>
              <a:buSzPts val="2800"/>
            </a:pPr>
            <a:r>
              <a:rPr lang="en-US" dirty="0"/>
              <a:t>Zoom</a:t>
            </a:r>
          </a:p>
          <a:p>
            <a:pPr marL="1092200" lvl="1" indent="-457200">
              <a:spcBef>
                <a:spcPts val="0"/>
              </a:spcBef>
              <a:buSzPts val="2800"/>
            </a:pPr>
            <a:r>
              <a:rPr lang="en-US" dirty="0"/>
              <a:t>Skype</a:t>
            </a:r>
            <a:endParaRPr lang="sr-Cyrl-RS" dirty="0"/>
          </a:p>
        </p:txBody>
      </p:sp>
      <p:sp>
        <p:nvSpPr>
          <p:cNvPr id="92" name="Google Shape;92;p6"/>
          <p:cNvSpPr txBox="1">
            <a:spLocks noGrp="1"/>
          </p:cNvSpPr>
          <p:nvPr>
            <p:ph type="body" idx="2"/>
          </p:nvPr>
        </p:nvSpPr>
        <p:spPr>
          <a:xfrm>
            <a:off x="6428208" y="1414145"/>
            <a:ext cx="438764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35000" indent="-457200">
              <a:spcBef>
                <a:spcPts val="0"/>
              </a:spcBef>
              <a:buSzPts val="2800"/>
            </a:pPr>
            <a:r>
              <a:rPr lang="sr-Cyrl-RS" dirty="0"/>
              <a:t>Друге корисне апликације</a:t>
            </a:r>
            <a:endParaRPr lang="en-US" dirty="0"/>
          </a:p>
          <a:p>
            <a:pPr marL="177800" indent="0">
              <a:spcBef>
                <a:spcPts val="0"/>
              </a:spcBef>
              <a:buSzPts val="2800"/>
              <a:buNone/>
            </a:pPr>
            <a:endParaRPr lang="en-US" dirty="0"/>
          </a:p>
          <a:p>
            <a:pPr marL="177800" indent="0">
              <a:spcBef>
                <a:spcPts val="0"/>
              </a:spcBef>
              <a:buSzPts val="2800"/>
              <a:buNone/>
            </a:pPr>
            <a:endParaRPr lang="en-US" dirty="0"/>
          </a:p>
          <a:p>
            <a:pPr marL="1092200" lvl="1" indent="-457200">
              <a:spcBef>
                <a:spcPts val="0"/>
              </a:spcBef>
              <a:buSzPts val="2800"/>
            </a:pPr>
            <a:r>
              <a:rPr lang="sr-Cyrl-RS" dirty="0"/>
              <a:t>Дигитрон</a:t>
            </a:r>
          </a:p>
          <a:p>
            <a:pPr marL="1092200" lvl="1" indent="-457200">
              <a:spcBef>
                <a:spcPts val="0"/>
              </a:spcBef>
              <a:buSzPts val="2800"/>
            </a:pPr>
            <a:r>
              <a:rPr lang="sr-Cyrl-RS" dirty="0"/>
              <a:t>Аларм</a:t>
            </a:r>
          </a:p>
          <a:p>
            <a:pPr marL="1092200" lvl="1" indent="-457200">
              <a:spcBef>
                <a:spcPts val="0"/>
              </a:spcBef>
              <a:buSzPts val="2800"/>
            </a:pPr>
            <a:r>
              <a:rPr lang="sr-Cyrl-RS" dirty="0"/>
              <a:t>Временска прогноза</a:t>
            </a:r>
          </a:p>
          <a:p>
            <a:pPr marL="1092200" lvl="1" indent="-457200">
              <a:spcBef>
                <a:spcPts val="0"/>
              </a:spcBef>
              <a:buSzPts val="2800"/>
            </a:pPr>
            <a:r>
              <a:rPr lang="sr-Cyrl-RS" dirty="0"/>
              <a:t>Новине</a:t>
            </a:r>
            <a:endParaRPr dirty="0"/>
          </a:p>
        </p:txBody>
      </p:sp>
      <p:sp>
        <p:nvSpPr>
          <p:cNvPr id="93" name="Google Shape;93;p6"/>
          <p:cNvSpPr txBox="1">
            <a:spLocks noGrp="1"/>
          </p:cNvSpPr>
          <p:nvPr>
            <p:ph type="title"/>
          </p:nvPr>
        </p:nvSpPr>
        <p:spPr>
          <a:xfrm>
            <a:off x="1632156" y="176982"/>
            <a:ext cx="7846142" cy="10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sr-Cyrl-RS" dirty="0"/>
              <a:t>Апликације и сервиси</a:t>
            </a:r>
            <a:endParaRPr dirty="0"/>
          </a:p>
        </p:txBody>
      </p:sp>
      <p:sp>
        <p:nvSpPr>
          <p:cNvPr id="2" name="Google Shape;91;p6">
            <a:extLst>
              <a:ext uri="{FF2B5EF4-FFF2-40B4-BE49-F238E27FC236}">
                <a16:creationId xmlns:a16="http://schemas.microsoft.com/office/drawing/2014/main" id="{51577451-87E4-8243-5409-B85BF50F3741}"/>
              </a:ext>
            </a:extLst>
          </p:cNvPr>
          <p:cNvSpPr txBox="1">
            <a:spLocks/>
          </p:cNvSpPr>
          <p:nvPr/>
        </p:nvSpPr>
        <p:spPr>
          <a:xfrm>
            <a:off x="1685127" y="5087144"/>
            <a:ext cx="866934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35000" indent="-457200">
              <a:spcBef>
                <a:spcPts val="0"/>
              </a:spcBef>
              <a:buSzPts val="2800"/>
            </a:pPr>
            <a:r>
              <a:rPr lang="sr-Cyrl-RS" dirty="0"/>
              <a:t>А друштвене мреже, да ли их користите и ако да, које?</a:t>
            </a:r>
            <a:endParaRPr lang="en-US" dirty="0"/>
          </a:p>
          <a:p>
            <a:pPr marL="177800" indent="0">
              <a:spcBef>
                <a:spcPts val="0"/>
              </a:spcBef>
              <a:buSzPts val="2800"/>
              <a:buFont typeface="Arial"/>
              <a:buNone/>
            </a:pPr>
            <a:endParaRPr lang="sr-Cyrl-R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0D6A0B-A14B-DEE0-EF2C-F9F3675342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168" b="20112"/>
          <a:stretch/>
        </p:blipFill>
        <p:spPr>
          <a:xfrm>
            <a:off x="3236165" y="5633019"/>
            <a:ext cx="6659397" cy="6345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E7185B-A62D-CA8B-0B5D-F5B60829DB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811" b="17074"/>
          <a:stretch/>
        </p:blipFill>
        <p:spPr>
          <a:xfrm>
            <a:off x="3236165" y="3100970"/>
            <a:ext cx="2346224" cy="82513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7"/>
          <p:cNvSpPr txBox="1">
            <a:spLocks noGrp="1"/>
          </p:cNvSpPr>
          <p:nvPr>
            <p:ph type="body" idx="1"/>
          </p:nvPr>
        </p:nvSpPr>
        <p:spPr>
          <a:xfrm>
            <a:off x="1632156" y="1681163"/>
            <a:ext cx="438764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sr-Cyrl-RS" dirty="0"/>
              <a:t>Креирање слика и видео записа</a:t>
            </a:r>
            <a:endParaRPr dirty="0"/>
          </a:p>
        </p:txBody>
      </p:sp>
      <p:sp>
        <p:nvSpPr>
          <p:cNvPr id="99" name="Google Shape;99;p7"/>
          <p:cNvSpPr txBox="1">
            <a:spLocks noGrp="1"/>
          </p:cNvSpPr>
          <p:nvPr>
            <p:ph type="body" idx="2"/>
          </p:nvPr>
        </p:nvSpPr>
        <p:spPr>
          <a:xfrm>
            <a:off x="6416778" y="1681163"/>
            <a:ext cx="438764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sr-Cyrl-RS" dirty="0"/>
              <a:t>Креирање говорних порука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100" name="Google Shape;100;p7"/>
          <p:cNvSpPr txBox="1">
            <a:spLocks noGrp="1"/>
          </p:cNvSpPr>
          <p:nvPr>
            <p:ph type="title"/>
          </p:nvPr>
        </p:nvSpPr>
        <p:spPr>
          <a:xfrm>
            <a:off x="1632156" y="176982"/>
            <a:ext cx="7846142" cy="10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sr-Cyrl-RS" dirty="0"/>
              <a:t>Креирање дигиталног садржаја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E6C790-C411-D6FA-8B8D-1F7F904C4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868" y="2279857"/>
            <a:ext cx="1981430" cy="1981430"/>
          </a:xfrm>
          <a:prstGeom prst="rect">
            <a:avLst/>
          </a:prstGeom>
        </p:spPr>
      </p:pic>
      <p:sp>
        <p:nvSpPr>
          <p:cNvPr id="2" name="Google Shape;99;p7">
            <a:extLst>
              <a:ext uri="{FF2B5EF4-FFF2-40B4-BE49-F238E27FC236}">
                <a16:creationId xmlns:a16="http://schemas.microsoft.com/office/drawing/2014/main" id="{CBC1DAD9-272E-2D87-4F51-24A2DDE01155}"/>
              </a:ext>
            </a:extLst>
          </p:cNvPr>
          <p:cNvSpPr txBox="1">
            <a:spLocks/>
          </p:cNvSpPr>
          <p:nvPr/>
        </p:nvSpPr>
        <p:spPr>
          <a:xfrm>
            <a:off x="1632155" y="4352924"/>
            <a:ext cx="6734605" cy="106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</a:pPr>
            <a:endParaRPr lang="en-US" dirty="0"/>
          </a:p>
          <a:p>
            <a:pPr marL="0" indent="0">
              <a:spcBef>
                <a:spcPts val="0"/>
              </a:spcBef>
            </a:pPr>
            <a:endParaRPr lang="en-US" dirty="0"/>
          </a:p>
          <a:p>
            <a:pPr marL="0" indent="0">
              <a:spcBef>
                <a:spcPts val="0"/>
              </a:spcBef>
            </a:pPr>
            <a:r>
              <a:rPr lang="sr-Cyrl-RS" dirty="0"/>
              <a:t>Како могу да делим дигитални садржај?</a:t>
            </a:r>
          </a:p>
          <a:p>
            <a:pPr marL="0" indent="0">
              <a:spcBef>
                <a:spcPts val="0"/>
              </a:spcBef>
            </a:pPr>
            <a:endParaRPr lang="sr-Cyrl-R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60024C-24A8-F408-C203-81F48FE1C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6822" y="2431337"/>
            <a:ext cx="1738312" cy="17383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779307-7919-4fed-a8ff-2fbbd4a82e0c">
      <Terms xmlns="http://schemas.microsoft.com/office/infopath/2007/PartnerControls"/>
    </lcf76f155ced4ddcb4097134ff3c332f>
    <TaxCatchAll xmlns="b61560b6-351a-4d48-981b-9a49c28700d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CA036C7A2CE041A2769529E392D1BF" ma:contentTypeVersion="9" ma:contentTypeDescription="Create a new document." ma:contentTypeScope="" ma:versionID="7e248a3a32ac7103db6f7f8685bbe6c5">
  <xsd:schema xmlns:xsd="http://www.w3.org/2001/XMLSchema" xmlns:xs="http://www.w3.org/2001/XMLSchema" xmlns:p="http://schemas.microsoft.com/office/2006/metadata/properties" xmlns:ns2="05779307-7919-4fed-a8ff-2fbbd4a82e0c" xmlns:ns3="b61560b6-351a-4d48-981b-9a49c28700dc" targetNamespace="http://schemas.microsoft.com/office/2006/metadata/properties" ma:root="true" ma:fieldsID="5dbb8d9c99608e710a8109750507b130" ns2:_="" ns3:_="">
    <xsd:import namespace="05779307-7919-4fed-a8ff-2fbbd4a82e0c"/>
    <xsd:import namespace="b61560b6-351a-4d48-981b-9a49c28700dc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779307-7919-4fed-a8ff-2fbbd4a82e0c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f8ebb0a5-c57d-4c3a-bec7-8a38252dd0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1560b6-351a-4d48-981b-9a49c28700dc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616fb6d8-643e-4963-8146-20a00faa59d9}" ma:internalName="TaxCatchAll" ma:showField="CatchAllData" ma:web="b61560b6-351a-4d48-981b-9a49c28700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4E1AAB6-813B-4A8C-8BBD-E57CB8CB878F}">
  <ds:schemaRefs>
    <ds:schemaRef ds:uri="http://schemas.microsoft.com/office/2006/metadata/properties"/>
    <ds:schemaRef ds:uri="http://schemas.microsoft.com/office/infopath/2007/PartnerControls"/>
    <ds:schemaRef ds:uri="05779307-7919-4fed-a8ff-2fbbd4a82e0c"/>
    <ds:schemaRef ds:uri="b61560b6-351a-4d48-981b-9a49c28700dc"/>
  </ds:schemaRefs>
</ds:datastoreItem>
</file>

<file path=customXml/itemProps2.xml><?xml version="1.0" encoding="utf-8"?>
<ds:datastoreItem xmlns:ds="http://schemas.openxmlformats.org/officeDocument/2006/customXml" ds:itemID="{281004BB-4ED2-4643-911A-BD83978E1C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779307-7919-4fed-a8ff-2fbbd4a82e0c"/>
    <ds:schemaRef ds:uri="b61560b6-351a-4d48-981b-9a49c28700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69AE5F0-1D03-4A44-BD4C-8A72C6424D5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376</Words>
  <Application>Microsoft Office PowerPoint</Application>
  <PresentationFormat>Widescreen</PresentationFormat>
  <Paragraphs>84</Paragraphs>
  <Slides>19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еСениори</vt:lpstr>
      <vt:lpstr>PowerPoint Presentation</vt:lpstr>
      <vt:lpstr>Шта су то дигитални уређаји?</vt:lpstr>
      <vt:lpstr>Претраживање интернета</vt:lpstr>
      <vt:lpstr>PowerPoint Presentation</vt:lpstr>
      <vt:lpstr>Како да се повежем на бежични интернет?</vt:lpstr>
      <vt:lpstr>PowerPoint Presentation</vt:lpstr>
      <vt:lpstr>Апликације и сервиси</vt:lpstr>
      <vt:lpstr>Креирање дигиталног садржаја</vt:lpstr>
      <vt:lpstr>PowerPoint Presentation</vt:lpstr>
      <vt:lpstr>Интернет куповина</vt:lpstr>
      <vt:lpstr>еГрађанин - ко је то?</vt:lpstr>
      <vt:lpstr>PowerPoint Presentation</vt:lpstr>
      <vt:lpstr>Услуге на Порталу еУправа</vt:lpstr>
      <vt:lpstr>Примери услуга</vt:lpstr>
      <vt:lpstr>Централни регистар становништва</vt:lpstr>
      <vt:lpstr>PowerPoint Presentation</vt:lpstr>
      <vt:lpstr>еСандуче Портала еУправа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Ivo Matejin</dc:creator>
  <cp:lastModifiedBy>Tijana Kolundzija</cp:lastModifiedBy>
  <cp:revision>10</cp:revision>
  <dcterms:created xsi:type="dcterms:W3CDTF">2021-08-02T10:58:40Z</dcterms:created>
  <dcterms:modified xsi:type="dcterms:W3CDTF">2023-06-05T10:57:52Z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0x01010032CA036C7A2CE041A2769529E392D1BF</vt:lpwstr>
  </property>
</Properties>
</file>